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42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42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85cb6948f_0_3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85cb6948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85cb6948f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85cb6948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85cb6948f_0_3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85cb6948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85cb6948f_0_3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85cb6948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85cb6948f_0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85cb6948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85cb7cb1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85cb7cb1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85cb6948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85cb694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85cb6948f_0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85cb6948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85cb6948f_0_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85cb6948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85cb6948f_0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85cb6948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85cb6948f_0_3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85cb6948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85cb6948f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85cb6948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85cb6948f_0_2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85cb6948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285cb6948f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285cb694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85cb7cb1a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85cb7cb1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85cb6948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85cb6948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285cb6948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285cb6948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85cb6948f_0_2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85cb6948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85cb7cb1a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85cb7cb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85cb6948f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85cb6948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cxnSp>
        <p:nvCxnSpPr>
          <p:cNvPr id="59" name="Google Shape;59;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0" name="Google Shape;60;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1" name="Google Shape;61;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2" name="Google Shape;62;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flipH="1" rot="10800000">
            <a:off x="582150" y="396350"/>
            <a:ext cx="7979700" cy="3600"/>
          </a:xfrm>
          <a:prstGeom prst="straightConnector1">
            <a:avLst/>
          </a:prstGeom>
          <a:noFill/>
          <a:ln cap="flat" cmpd="sng" w="38100">
            <a:solidFill>
              <a:schemeClr val="dk1"/>
            </a:solidFill>
            <a:prstDash val="solid"/>
            <a:round/>
            <a:headEnd len="sm" w="sm" type="none"/>
            <a:tailEnd len="sm" w="sm" type="none"/>
          </a:ln>
        </p:spPr>
      </p:cxnSp>
      <p:sp>
        <p:nvSpPr>
          <p:cNvPr id="30" name="Google Shape;30;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cxnSp>
        <p:nvCxnSpPr>
          <p:cNvPr id="33" name="Google Shape;33;p5"/>
          <p:cNvCxnSpPr/>
          <p:nvPr/>
        </p:nvCxnSpPr>
        <p:spPr>
          <a:xfrm flipH="1" rot="10800000">
            <a:off x="582150" y="4645113"/>
            <a:ext cx="7979700" cy="3600"/>
          </a:xfrm>
          <a:prstGeom prst="straightConnector1">
            <a:avLst/>
          </a:prstGeom>
          <a:noFill/>
          <a:ln cap="flat" cmpd="sng" w="38100">
            <a:solidFill>
              <a:schemeClr val="dk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cxnSp>
        <p:nvCxnSpPr>
          <p:cNvPr id="38" name="Google Shape;38;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9" name="Google Shape;39;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cxnSp>
        <p:nvCxnSpPr>
          <p:cNvPr id="43" name="Google Shape;43;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5" name="Google Shape;45;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0" name="Google Shape;50;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cxnSp>
        <p:nvCxnSpPr>
          <p:cNvPr id="54" name="Google Shape;54;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5" name="Google Shape;55;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6" name="Google Shape;56;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9.jp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7.jp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idx="2" type="body"/>
          </p:nvPr>
        </p:nvSpPr>
        <p:spPr>
          <a:xfrm>
            <a:off x="4939500" y="3274450"/>
            <a:ext cx="3837000" cy="11448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b="1" lang="fr" sz="1600"/>
              <a:t>Léo Triffault - Nathan Novier - Mattéo Pereira - Audran Reminiac - Julie Kouassi - Astrid Krekounian</a:t>
            </a:r>
            <a:endParaRPr b="1" sz="1600"/>
          </a:p>
        </p:txBody>
      </p:sp>
      <p:pic>
        <p:nvPicPr>
          <p:cNvPr id="71" name="Google Shape;71;p13"/>
          <p:cNvPicPr preferRelativeResize="0"/>
          <p:nvPr/>
        </p:nvPicPr>
        <p:blipFill>
          <a:blip r:embed="rId3">
            <a:alphaModFix/>
          </a:blip>
          <a:stretch>
            <a:fillRect/>
          </a:stretch>
        </p:blipFill>
        <p:spPr>
          <a:xfrm>
            <a:off x="1270100" y="1638300"/>
            <a:ext cx="1762125" cy="1866900"/>
          </a:xfrm>
          <a:prstGeom prst="rect">
            <a:avLst/>
          </a:prstGeom>
          <a:noFill/>
          <a:ln>
            <a:noFill/>
          </a:ln>
        </p:spPr>
      </p:pic>
      <p:sp>
        <p:nvSpPr>
          <p:cNvPr id="72" name="Google Shape;72;p13"/>
          <p:cNvSpPr txBox="1"/>
          <p:nvPr>
            <p:ph idx="2" type="body"/>
          </p:nvPr>
        </p:nvSpPr>
        <p:spPr>
          <a:xfrm>
            <a:off x="5009100" y="808525"/>
            <a:ext cx="3837000" cy="114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fr" sz="2300" u="sng"/>
              <a:t>Projet Technologique</a:t>
            </a:r>
            <a:endParaRPr b="1" sz="2300"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Connexion</a:t>
            </a:r>
            <a:r>
              <a:rPr lang="fr" sz="2700">
                <a:solidFill>
                  <a:schemeClr val="dk1"/>
                </a:solidFill>
              </a:rPr>
              <a:t> </a:t>
            </a:r>
            <a:endParaRPr sz="2700">
              <a:solidFill>
                <a:schemeClr val="dk1"/>
              </a:solidFill>
            </a:endParaRPr>
          </a:p>
        </p:txBody>
      </p:sp>
      <p:pic>
        <p:nvPicPr>
          <p:cNvPr id="151" name="Google Shape;151;p22"/>
          <p:cNvPicPr preferRelativeResize="0"/>
          <p:nvPr/>
        </p:nvPicPr>
        <p:blipFill>
          <a:blip r:embed="rId3">
            <a:alphaModFix/>
          </a:blip>
          <a:stretch>
            <a:fillRect/>
          </a:stretch>
        </p:blipFill>
        <p:spPr>
          <a:xfrm>
            <a:off x="163850" y="1889575"/>
            <a:ext cx="5263327" cy="3147225"/>
          </a:xfrm>
          <a:prstGeom prst="rect">
            <a:avLst/>
          </a:prstGeom>
          <a:noFill/>
          <a:ln>
            <a:noFill/>
          </a:ln>
        </p:spPr>
      </p:pic>
      <p:pic>
        <p:nvPicPr>
          <p:cNvPr id="152" name="Google Shape;152;p22"/>
          <p:cNvPicPr preferRelativeResize="0"/>
          <p:nvPr/>
        </p:nvPicPr>
        <p:blipFill rotWithShape="1">
          <a:blip r:embed="rId4">
            <a:alphaModFix/>
          </a:blip>
          <a:srcRect b="3229" l="0" r="0" t="2073"/>
          <a:stretch/>
        </p:blipFill>
        <p:spPr>
          <a:xfrm>
            <a:off x="4134025" y="1168875"/>
            <a:ext cx="4818075" cy="2132450"/>
          </a:xfrm>
          <a:prstGeom prst="rect">
            <a:avLst/>
          </a:prstGeom>
          <a:noFill/>
          <a:ln>
            <a:noFill/>
          </a:ln>
        </p:spPr>
      </p:pic>
      <p:sp>
        <p:nvSpPr>
          <p:cNvPr id="153" name="Google Shape;153;p22"/>
          <p:cNvSpPr txBox="1"/>
          <p:nvPr/>
        </p:nvSpPr>
        <p:spPr>
          <a:xfrm>
            <a:off x="5619400" y="3607350"/>
            <a:ext cx="33327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chemeClr val="dk2"/>
                </a:solidFill>
              </a:rPr>
              <a:t>Si les deux sont dans la bdd alors on nous redirige vers index sinon on nous affiche un message d erreur</a:t>
            </a:r>
            <a:endParaRPr sz="1500">
              <a:solidFill>
                <a:schemeClr val="dk2"/>
              </a:solidFill>
              <a:latin typeface="Lato"/>
              <a:ea typeface="Lato"/>
              <a:cs typeface="Lato"/>
              <a:sym typeface="Lato"/>
            </a:endParaRPr>
          </a:p>
        </p:txBody>
      </p:sp>
      <p:sp>
        <p:nvSpPr>
          <p:cNvPr id="154" name="Google Shape;154;p22"/>
          <p:cNvSpPr txBox="1"/>
          <p:nvPr/>
        </p:nvSpPr>
        <p:spPr>
          <a:xfrm>
            <a:off x="544950" y="1040550"/>
            <a:ext cx="3099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chemeClr val="dk2"/>
                </a:solidFill>
              </a:rPr>
              <a:t>La page connexion affiche un formulaire nous demandant notre mail et notre mot de passe. </a:t>
            </a:r>
            <a:endParaRPr sz="15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Catégorie</a:t>
            </a:r>
            <a:r>
              <a:rPr lang="fr" sz="2700">
                <a:solidFill>
                  <a:schemeClr val="dk1"/>
                </a:solidFill>
              </a:rPr>
              <a:t> </a:t>
            </a:r>
            <a:endParaRPr sz="2700">
              <a:solidFill>
                <a:schemeClr val="dk1"/>
              </a:solidFill>
            </a:endParaRPr>
          </a:p>
        </p:txBody>
      </p:sp>
      <p:pic>
        <p:nvPicPr>
          <p:cNvPr id="160" name="Google Shape;160;p23"/>
          <p:cNvPicPr preferRelativeResize="0"/>
          <p:nvPr/>
        </p:nvPicPr>
        <p:blipFill>
          <a:blip r:embed="rId3">
            <a:alphaModFix/>
          </a:blip>
          <a:stretch>
            <a:fillRect/>
          </a:stretch>
        </p:blipFill>
        <p:spPr>
          <a:xfrm>
            <a:off x="938925" y="1122175"/>
            <a:ext cx="4592225" cy="2894600"/>
          </a:xfrm>
          <a:prstGeom prst="rect">
            <a:avLst/>
          </a:prstGeom>
          <a:noFill/>
          <a:ln>
            <a:noFill/>
          </a:ln>
        </p:spPr>
      </p:pic>
      <p:sp>
        <p:nvSpPr>
          <p:cNvPr id="161" name="Google Shape;161;p23"/>
          <p:cNvSpPr txBox="1"/>
          <p:nvPr/>
        </p:nvSpPr>
        <p:spPr>
          <a:xfrm>
            <a:off x="5730525" y="1435700"/>
            <a:ext cx="27054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fr">
                <a:latin typeface="Lato"/>
                <a:ea typeface="Lato"/>
                <a:cs typeface="Lato"/>
                <a:sym typeface="Lato"/>
              </a:rPr>
              <a:t>On passe par la méthode get, selon ce que l’user clique, les posts de la catégorie associé vont s’afficher avec un foreach et l’appelle de la fonction post(). </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Admin</a:t>
            </a:r>
            <a:r>
              <a:rPr lang="fr" sz="2700">
                <a:solidFill>
                  <a:schemeClr val="dk1"/>
                </a:solidFill>
              </a:rPr>
              <a:t> </a:t>
            </a:r>
            <a:endParaRPr sz="2700">
              <a:solidFill>
                <a:schemeClr val="dk1"/>
              </a:solidFill>
            </a:endParaRPr>
          </a:p>
        </p:txBody>
      </p:sp>
      <p:pic>
        <p:nvPicPr>
          <p:cNvPr id="167" name="Google Shape;167;p24"/>
          <p:cNvPicPr preferRelativeResize="0"/>
          <p:nvPr/>
        </p:nvPicPr>
        <p:blipFill rotWithShape="1">
          <a:blip r:embed="rId3">
            <a:alphaModFix/>
          </a:blip>
          <a:srcRect b="0" l="7261" r="0" t="0"/>
          <a:stretch/>
        </p:blipFill>
        <p:spPr>
          <a:xfrm>
            <a:off x="207325" y="968525"/>
            <a:ext cx="5908700" cy="2688200"/>
          </a:xfrm>
          <a:prstGeom prst="rect">
            <a:avLst/>
          </a:prstGeom>
          <a:noFill/>
          <a:ln>
            <a:noFill/>
          </a:ln>
        </p:spPr>
      </p:pic>
      <p:pic>
        <p:nvPicPr>
          <p:cNvPr id="168" name="Google Shape;168;p24"/>
          <p:cNvPicPr preferRelativeResize="0"/>
          <p:nvPr/>
        </p:nvPicPr>
        <p:blipFill>
          <a:blip r:embed="rId4">
            <a:alphaModFix/>
          </a:blip>
          <a:stretch>
            <a:fillRect/>
          </a:stretch>
        </p:blipFill>
        <p:spPr>
          <a:xfrm>
            <a:off x="5540375" y="2628050"/>
            <a:ext cx="3480824" cy="247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Profil</a:t>
            </a:r>
            <a:endParaRPr sz="2700">
              <a:solidFill>
                <a:schemeClr val="dk1"/>
              </a:solidFill>
            </a:endParaRPr>
          </a:p>
        </p:txBody>
      </p:sp>
      <p:pic>
        <p:nvPicPr>
          <p:cNvPr id="174" name="Google Shape;174;p25"/>
          <p:cNvPicPr preferRelativeResize="0"/>
          <p:nvPr/>
        </p:nvPicPr>
        <p:blipFill>
          <a:blip r:embed="rId3">
            <a:alphaModFix/>
          </a:blip>
          <a:stretch>
            <a:fillRect/>
          </a:stretch>
        </p:blipFill>
        <p:spPr>
          <a:xfrm>
            <a:off x="241225" y="1989575"/>
            <a:ext cx="4282277" cy="3057376"/>
          </a:xfrm>
          <a:prstGeom prst="rect">
            <a:avLst/>
          </a:prstGeom>
          <a:noFill/>
          <a:ln>
            <a:noFill/>
          </a:ln>
        </p:spPr>
      </p:pic>
      <p:pic>
        <p:nvPicPr>
          <p:cNvPr id="175" name="Google Shape;175;p25"/>
          <p:cNvPicPr preferRelativeResize="0"/>
          <p:nvPr/>
        </p:nvPicPr>
        <p:blipFill rotWithShape="1">
          <a:blip r:embed="rId4">
            <a:alphaModFix/>
          </a:blip>
          <a:srcRect b="0" l="7149" r="0" t="0"/>
          <a:stretch/>
        </p:blipFill>
        <p:spPr>
          <a:xfrm>
            <a:off x="4010125" y="1053075"/>
            <a:ext cx="4888199" cy="2804849"/>
          </a:xfrm>
          <a:prstGeom prst="rect">
            <a:avLst/>
          </a:prstGeom>
          <a:noFill/>
          <a:ln>
            <a:noFill/>
          </a:ln>
        </p:spPr>
      </p:pic>
      <p:sp>
        <p:nvSpPr>
          <p:cNvPr id="176" name="Google Shape;176;p25"/>
          <p:cNvSpPr txBox="1"/>
          <p:nvPr/>
        </p:nvSpPr>
        <p:spPr>
          <a:xfrm>
            <a:off x="584450" y="1010925"/>
            <a:ext cx="32184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200">
                <a:solidFill>
                  <a:schemeClr val="dk2"/>
                </a:solidFill>
              </a:rPr>
              <a:t>Les boutons de tris de l'html appellent la fonction js qui utilise de l'ajax pour modifier de manière dynamique les postes affichés dans l'admin</a:t>
            </a:r>
            <a:endParaRPr>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1411200" y="431575"/>
            <a:ext cx="6321600" cy="72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rPr>
              <a:t>Conception back-end : admin.php</a:t>
            </a:r>
            <a:endParaRPr sz="2700">
              <a:solidFill>
                <a:schemeClr val="dk1"/>
              </a:solidFill>
            </a:endParaRPr>
          </a:p>
        </p:txBody>
      </p:sp>
      <p:sp>
        <p:nvSpPr>
          <p:cNvPr id="182" name="Google Shape;182;p26"/>
          <p:cNvSpPr txBox="1"/>
          <p:nvPr/>
        </p:nvSpPr>
        <p:spPr>
          <a:xfrm>
            <a:off x="1481150" y="2474425"/>
            <a:ext cx="769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83" name="Google Shape;183;p26"/>
          <p:cNvPicPr preferRelativeResize="0"/>
          <p:nvPr/>
        </p:nvPicPr>
        <p:blipFill>
          <a:blip r:embed="rId3">
            <a:alphaModFix/>
          </a:blip>
          <a:stretch>
            <a:fillRect/>
          </a:stretch>
        </p:blipFill>
        <p:spPr>
          <a:xfrm>
            <a:off x="357000" y="1248575"/>
            <a:ext cx="4523650" cy="3098725"/>
          </a:xfrm>
          <a:prstGeom prst="rect">
            <a:avLst/>
          </a:prstGeom>
          <a:noFill/>
          <a:ln>
            <a:noFill/>
          </a:ln>
        </p:spPr>
      </p:pic>
      <p:sp>
        <p:nvSpPr>
          <p:cNvPr id="184" name="Google Shape;184;p26"/>
          <p:cNvSpPr txBox="1"/>
          <p:nvPr/>
        </p:nvSpPr>
        <p:spPr>
          <a:xfrm>
            <a:off x="5494450" y="1577325"/>
            <a:ext cx="30060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lang="fr">
                <a:latin typeface="Lato"/>
                <a:ea typeface="Lato"/>
                <a:cs typeface="Lato"/>
                <a:sym typeface="Lato"/>
              </a:rPr>
              <a:t>On passe en lien la recherche faite, selon le resultat, l’affichage d’un user va apparaitre avec sa photo de profil, son nom et prénom, sinon un message d’erreur sera afficher. Si aucun recherche est faire alors tous les users font s’afficher. </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1192100" y="538750"/>
            <a:ext cx="70833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2700">
                <a:solidFill>
                  <a:schemeClr val="dk1"/>
                </a:solidFill>
              </a:rPr>
              <a:t>Conception back-end : search.php</a:t>
            </a:r>
            <a:endParaRPr/>
          </a:p>
        </p:txBody>
      </p:sp>
      <p:sp>
        <p:nvSpPr>
          <p:cNvPr id="190" name="Google Shape;190;p27"/>
          <p:cNvSpPr txBox="1"/>
          <p:nvPr>
            <p:ph idx="1" type="body"/>
          </p:nvPr>
        </p:nvSpPr>
        <p:spPr>
          <a:xfrm>
            <a:off x="5906428" y="134442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On cherche avec un formulaire en méthode post, on récupère l’information avec une </a:t>
            </a:r>
            <a:r>
              <a:rPr lang="fr"/>
              <a:t>requête</a:t>
            </a:r>
            <a:r>
              <a:rPr lang="fr"/>
              <a:t> puis si il y a un résultat alors on affiche le profil des personnes avec leur nom, prénom  et leur photo. Si ami alors, un message sinon on fais une demande d’amitié</a:t>
            </a:r>
            <a:endParaRPr/>
          </a:p>
        </p:txBody>
      </p:sp>
      <p:pic>
        <p:nvPicPr>
          <p:cNvPr id="191" name="Google Shape;191;p27"/>
          <p:cNvPicPr preferRelativeResize="0"/>
          <p:nvPr/>
        </p:nvPicPr>
        <p:blipFill>
          <a:blip r:embed="rId3">
            <a:alphaModFix/>
          </a:blip>
          <a:stretch>
            <a:fillRect/>
          </a:stretch>
        </p:blipFill>
        <p:spPr>
          <a:xfrm>
            <a:off x="373075" y="1015875"/>
            <a:ext cx="5477550" cy="323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Messagerie</a:t>
            </a:r>
            <a:r>
              <a:rPr lang="fr" sz="2700">
                <a:solidFill>
                  <a:schemeClr val="dk1"/>
                </a:solidFill>
              </a:rPr>
              <a:t> </a:t>
            </a:r>
            <a:endParaRPr sz="2700">
              <a:solidFill>
                <a:schemeClr val="dk1"/>
              </a:solidFill>
            </a:endParaRPr>
          </a:p>
        </p:txBody>
      </p:sp>
      <p:pic>
        <p:nvPicPr>
          <p:cNvPr id="197" name="Google Shape;197;p28"/>
          <p:cNvPicPr preferRelativeResize="0"/>
          <p:nvPr/>
        </p:nvPicPr>
        <p:blipFill>
          <a:blip r:embed="rId3">
            <a:alphaModFix/>
          </a:blip>
          <a:stretch>
            <a:fillRect/>
          </a:stretch>
        </p:blipFill>
        <p:spPr>
          <a:xfrm>
            <a:off x="49325" y="1122175"/>
            <a:ext cx="4918424" cy="2289400"/>
          </a:xfrm>
          <a:prstGeom prst="rect">
            <a:avLst/>
          </a:prstGeom>
          <a:noFill/>
          <a:ln>
            <a:noFill/>
          </a:ln>
        </p:spPr>
      </p:pic>
      <p:pic>
        <p:nvPicPr>
          <p:cNvPr id="198" name="Google Shape;198;p28"/>
          <p:cNvPicPr preferRelativeResize="0"/>
          <p:nvPr/>
        </p:nvPicPr>
        <p:blipFill>
          <a:blip r:embed="rId4">
            <a:alphaModFix/>
          </a:blip>
          <a:stretch>
            <a:fillRect/>
          </a:stretch>
        </p:blipFill>
        <p:spPr>
          <a:xfrm>
            <a:off x="4129625" y="2679350"/>
            <a:ext cx="4844551" cy="2385176"/>
          </a:xfrm>
          <a:prstGeom prst="rect">
            <a:avLst/>
          </a:prstGeom>
          <a:noFill/>
          <a:ln>
            <a:noFill/>
          </a:ln>
        </p:spPr>
      </p:pic>
      <p:sp>
        <p:nvSpPr>
          <p:cNvPr id="199" name="Google Shape;199;p28"/>
          <p:cNvSpPr txBox="1"/>
          <p:nvPr/>
        </p:nvSpPr>
        <p:spPr>
          <a:xfrm>
            <a:off x="4869050" y="1250525"/>
            <a:ext cx="1396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Lato"/>
                <a:ea typeface="Lato"/>
                <a:cs typeface="Lato"/>
                <a:sym typeface="Lato"/>
              </a:rPr>
              <a:t>← Pour afficher la liste d’ami dans la colonne</a:t>
            </a:r>
            <a:endParaRPr>
              <a:latin typeface="Lato"/>
              <a:ea typeface="Lato"/>
              <a:cs typeface="Lato"/>
              <a:sym typeface="Lato"/>
            </a:endParaRPr>
          </a:p>
        </p:txBody>
      </p:sp>
      <p:sp>
        <p:nvSpPr>
          <p:cNvPr id="200" name="Google Shape;200;p28"/>
          <p:cNvSpPr txBox="1"/>
          <p:nvPr/>
        </p:nvSpPr>
        <p:spPr>
          <a:xfrm>
            <a:off x="841125" y="3660600"/>
            <a:ext cx="30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P</a:t>
            </a:r>
            <a:r>
              <a:rPr lang="fr">
                <a:latin typeface="Lato"/>
                <a:ea typeface="Lato"/>
                <a:cs typeface="Lato"/>
                <a:sym typeface="Lato"/>
              </a:rPr>
              <a:t>our afficher les messages dans la → messagerie</a:t>
            </a:r>
            <a:endParaRPr>
              <a:latin typeface="Lato"/>
              <a:ea typeface="Lato"/>
              <a:cs typeface="Lato"/>
              <a:sym typeface="Lato"/>
            </a:endParaRPr>
          </a:p>
        </p:txBody>
      </p:sp>
      <p:pic>
        <p:nvPicPr>
          <p:cNvPr id="201" name="Google Shape;201;p28"/>
          <p:cNvPicPr preferRelativeResize="0"/>
          <p:nvPr/>
        </p:nvPicPr>
        <p:blipFill>
          <a:blip r:embed="rId5">
            <a:alphaModFix/>
          </a:blip>
          <a:stretch>
            <a:fillRect/>
          </a:stretch>
        </p:blipFill>
        <p:spPr>
          <a:xfrm>
            <a:off x="6282529" y="1525050"/>
            <a:ext cx="2495997" cy="1046700"/>
          </a:xfrm>
          <a:prstGeom prst="rect">
            <a:avLst/>
          </a:prstGeom>
          <a:noFill/>
          <a:ln>
            <a:noFill/>
          </a:ln>
        </p:spPr>
      </p:pic>
      <p:sp>
        <p:nvSpPr>
          <p:cNvPr id="202" name="Google Shape;202;p28"/>
          <p:cNvSpPr txBox="1"/>
          <p:nvPr/>
        </p:nvSpPr>
        <p:spPr>
          <a:xfrm>
            <a:off x="6666675" y="1017250"/>
            <a:ext cx="17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Ajout d’un message</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Frontend Inscription</a:t>
            </a:r>
            <a:endParaRPr sz="2700">
              <a:solidFill>
                <a:schemeClr val="dk1"/>
              </a:solidFill>
            </a:endParaRPr>
          </a:p>
        </p:txBody>
      </p:sp>
      <p:pic>
        <p:nvPicPr>
          <p:cNvPr id="208" name="Google Shape;208;p29"/>
          <p:cNvPicPr preferRelativeResize="0"/>
          <p:nvPr/>
        </p:nvPicPr>
        <p:blipFill>
          <a:blip r:embed="rId3">
            <a:alphaModFix/>
          </a:blip>
          <a:stretch>
            <a:fillRect/>
          </a:stretch>
        </p:blipFill>
        <p:spPr>
          <a:xfrm>
            <a:off x="132675" y="1122175"/>
            <a:ext cx="3255549" cy="1532950"/>
          </a:xfrm>
          <a:prstGeom prst="rect">
            <a:avLst/>
          </a:prstGeom>
          <a:noFill/>
          <a:ln>
            <a:noFill/>
          </a:ln>
        </p:spPr>
      </p:pic>
      <p:pic>
        <p:nvPicPr>
          <p:cNvPr id="209" name="Google Shape;209;p29"/>
          <p:cNvPicPr preferRelativeResize="0"/>
          <p:nvPr/>
        </p:nvPicPr>
        <p:blipFill>
          <a:blip r:embed="rId4">
            <a:alphaModFix/>
          </a:blip>
          <a:stretch>
            <a:fillRect/>
          </a:stretch>
        </p:blipFill>
        <p:spPr>
          <a:xfrm>
            <a:off x="3487236" y="1122175"/>
            <a:ext cx="2169525" cy="2105725"/>
          </a:xfrm>
          <a:prstGeom prst="rect">
            <a:avLst/>
          </a:prstGeom>
          <a:noFill/>
          <a:ln>
            <a:noFill/>
          </a:ln>
        </p:spPr>
      </p:pic>
      <p:pic>
        <p:nvPicPr>
          <p:cNvPr id="210" name="Google Shape;210;p29"/>
          <p:cNvPicPr preferRelativeResize="0"/>
          <p:nvPr/>
        </p:nvPicPr>
        <p:blipFill>
          <a:blip r:embed="rId5">
            <a:alphaModFix/>
          </a:blip>
          <a:stretch>
            <a:fillRect/>
          </a:stretch>
        </p:blipFill>
        <p:spPr>
          <a:xfrm>
            <a:off x="5996850" y="1122175"/>
            <a:ext cx="2572684" cy="1532950"/>
          </a:xfrm>
          <a:prstGeom prst="rect">
            <a:avLst/>
          </a:prstGeom>
          <a:noFill/>
          <a:ln>
            <a:noFill/>
          </a:ln>
        </p:spPr>
      </p:pic>
      <p:pic>
        <p:nvPicPr>
          <p:cNvPr id="211" name="Google Shape;211;p29"/>
          <p:cNvPicPr preferRelativeResize="0"/>
          <p:nvPr/>
        </p:nvPicPr>
        <p:blipFill>
          <a:blip r:embed="rId6">
            <a:alphaModFix/>
          </a:blip>
          <a:stretch>
            <a:fillRect/>
          </a:stretch>
        </p:blipFill>
        <p:spPr>
          <a:xfrm>
            <a:off x="132675" y="3094025"/>
            <a:ext cx="4114424" cy="872325"/>
          </a:xfrm>
          <a:prstGeom prst="rect">
            <a:avLst/>
          </a:prstGeom>
          <a:noFill/>
          <a:ln>
            <a:noFill/>
          </a:ln>
        </p:spPr>
      </p:pic>
      <p:pic>
        <p:nvPicPr>
          <p:cNvPr id="212" name="Google Shape;212;p29"/>
          <p:cNvPicPr preferRelativeResize="0"/>
          <p:nvPr/>
        </p:nvPicPr>
        <p:blipFill>
          <a:blip r:embed="rId7">
            <a:alphaModFix/>
          </a:blip>
          <a:stretch>
            <a:fillRect/>
          </a:stretch>
        </p:blipFill>
        <p:spPr>
          <a:xfrm>
            <a:off x="2738688" y="3778751"/>
            <a:ext cx="6405313" cy="681300"/>
          </a:xfrm>
          <a:prstGeom prst="rect">
            <a:avLst/>
          </a:prstGeom>
          <a:noFill/>
          <a:ln>
            <a:noFill/>
          </a:ln>
        </p:spPr>
      </p:pic>
      <p:sp>
        <p:nvSpPr>
          <p:cNvPr id="213" name="Google Shape;213;p29"/>
          <p:cNvSpPr txBox="1"/>
          <p:nvPr/>
        </p:nvSpPr>
        <p:spPr>
          <a:xfrm>
            <a:off x="5155350" y="3393850"/>
            <a:ext cx="3208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latin typeface="Lato"/>
                <a:ea typeface="Lato"/>
                <a:cs typeface="Lato"/>
                <a:sym typeface="Lato"/>
              </a:rPr>
              <a:t>Message du mail</a:t>
            </a:r>
            <a:endParaRPr sz="13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Frontend Connexion</a:t>
            </a:r>
            <a:endParaRPr sz="2700">
              <a:solidFill>
                <a:schemeClr val="dk1"/>
              </a:solidFill>
            </a:endParaRPr>
          </a:p>
        </p:txBody>
      </p:sp>
      <p:pic>
        <p:nvPicPr>
          <p:cNvPr id="219" name="Google Shape;219;p30"/>
          <p:cNvPicPr preferRelativeResize="0"/>
          <p:nvPr/>
        </p:nvPicPr>
        <p:blipFill>
          <a:blip r:embed="rId3">
            <a:alphaModFix/>
          </a:blip>
          <a:stretch>
            <a:fillRect/>
          </a:stretch>
        </p:blipFill>
        <p:spPr>
          <a:xfrm>
            <a:off x="2622825" y="1122175"/>
            <a:ext cx="3898350" cy="3384800"/>
          </a:xfrm>
          <a:prstGeom prst="rect">
            <a:avLst/>
          </a:prstGeom>
          <a:noFill/>
          <a:ln>
            <a:noFill/>
          </a:ln>
        </p:spPr>
      </p:pic>
      <p:sp>
        <p:nvSpPr>
          <p:cNvPr id="220" name="Google Shape;220;p30"/>
          <p:cNvSpPr txBox="1"/>
          <p:nvPr/>
        </p:nvSpPr>
        <p:spPr>
          <a:xfrm>
            <a:off x="179675" y="2352800"/>
            <a:ext cx="23988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latin typeface="Lato"/>
                <a:ea typeface="Lato"/>
                <a:cs typeface="Lato"/>
                <a:sym typeface="Lato"/>
              </a:rPr>
              <a:t>Champs pour rentrer son →  mail</a:t>
            </a:r>
            <a:endParaRPr>
              <a:latin typeface="Lato"/>
              <a:ea typeface="Lato"/>
              <a:cs typeface="Lato"/>
              <a:sym typeface="Lato"/>
            </a:endParaRPr>
          </a:p>
        </p:txBody>
      </p:sp>
      <p:sp>
        <p:nvSpPr>
          <p:cNvPr id="221" name="Google Shape;221;p30"/>
          <p:cNvSpPr txBox="1"/>
          <p:nvPr/>
        </p:nvSpPr>
        <p:spPr>
          <a:xfrm>
            <a:off x="6472700" y="2968400"/>
            <a:ext cx="23988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latin typeface="Lato"/>
                <a:ea typeface="Lato"/>
                <a:cs typeface="Lato"/>
                <a:sym typeface="Lato"/>
              </a:rPr>
              <a:t>← </a:t>
            </a:r>
            <a:r>
              <a:rPr lang="fr">
                <a:latin typeface="Lato"/>
                <a:ea typeface="Lato"/>
                <a:cs typeface="Lato"/>
                <a:sym typeface="Lato"/>
              </a:rPr>
              <a:t>Champs pour rentrer son  mot de passe</a:t>
            </a:r>
            <a:endParaRPr>
              <a:latin typeface="Lato"/>
              <a:ea typeface="Lato"/>
              <a:cs typeface="Lato"/>
              <a:sym typeface="Lato"/>
            </a:endParaRPr>
          </a:p>
        </p:txBody>
      </p:sp>
      <p:sp>
        <p:nvSpPr>
          <p:cNvPr id="222" name="Google Shape;222;p30"/>
          <p:cNvSpPr txBox="1"/>
          <p:nvPr/>
        </p:nvSpPr>
        <p:spPr>
          <a:xfrm>
            <a:off x="5430550" y="3812400"/>
            <a:ext cx="2398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latin typeface="Lato"/>
                <a:ea typeface="Lato"/>
                <a:cs typeface="Lato"/>
                <a:sym typeface="Lato"/>
              </a:rPr>
              <a:t>← Pour s’inscrire</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Frontend</a:t>
            </a:r>
            <a:r>
              <a:rPr lang="fr" sz="2700">
                <a:solidFill>
                  <a:schemeClr val="dk1"/>
                </a:solidFill>
                <a:latin typeface="Arial"/>
                <a:ea typeface="Arial"/>
                <a:cs typeface="Arial"/>
                <a:sym typeface="Arial"/>
              </a:rPr>
              <a:t> Messagerie</a:t>
            </a:r>
            <a:r>
              <a:rPr lang="fr" sz="2700">
                <a:solidFill>
                  <a:schemeClr val="dk1"/>
                </a:solidFill>
              </a:rPr>
              <a:t> </a:t>
            </a:r>
            <a:endParaRPr sz="2700">
              <a:solidFill>
                <a:schemeClr val="dk1"/>
              </a:solidFill>
            </a:endParaRPr>
          </a:p>
        </p:txBody>
      </p:sp>
      <p:sp>
        <p:nvSpPr>
          <p:cNvPr id="228" name="Google Shape;228;p31"/>
          <p:cNvSpPr txBox="1"/>
          <p:nvPr/>
        </p:nvSpPr>
        <p:spPr>
          <a:xfrm>
            <a:off x="4844575" y="1455400"/>
            <a:ext cx="31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 Lors de l’arrivée sur la messagerie</a:t>
            </a:r>
            <a:endParaRPr>
              <a:latin typeface="Lato"/>
              <a:ea typeface="Lato"/>
              <a:cs typeface="Lato"/>
              <a:sym typeface="Lato"/>
            </a:endParaRPr>
          </a:p>
        </p:txBody>
      </p:sp>
      <p:sp>
        <p:nvSpPr>
          <p:cNvPr id="229" name="Google Shape;229;p31"/>
          <p:cNvSpPr txBox="1"/>
          <p:nvPr/>
        </p:nvSpPr>
        <p:spPr>
          <a:xfrm>
            <a:off x="1084175" y="3917300"/>
            <a:ext cx="289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Affichage de la messagerie</a:t>
            </a:r>
            <a:r>
              <a:rPr lang="fr">
                <a:latin typeface="Lato"/>
                <a:ea typeface="Lato"/>
                <a:cs typeface="Lato"/>
                <a:sym typeface="Lato"/>
              </a:rPr>
              <a:t> avec → les messages</a:t>
            </a:r>
            <a:endParaRPr>
              <a:latin typeface="Lato"/>
              <a:ea typeface="Lato"/>
              <a:cs typeface="Lato"/>
              <a:sym typeface="Lato"/>
            </a:endParaRPr>
          </a:p>
        </p:txBody>
      </p:sp>
      <p:pic>
        <p:nvPicPr>
          <p:cNvPr id="230" name="Google Shape;230;p31"/>
          <p:cNvPicPr preferRelativeResize="0"/>
          <p:nvPr/>
        </p:nvPicPr>
        <p:blipFill>
          <a:blip r:embed="rId3">
            <a:alphaModFix/>
          </a:blip>
          <a:stretch>
            <a:fillRect/>
          </a:stretch>
        </p:blipFill>
        <p:spPr>
          <a:xfrm>
            <a:off x="468325" y="1036350"/>
            <a:ext cx="4124299" cy="2669300"/>
          </a:xfrm>
          <a:prstGeom prst="rect">
            <a:avLst/>
          </a:prstGeom>
          <a:noFill/>
          <a:ln>
            <a:noFill/>
          </a:ln>
        </p:spPr>
      </p:pic>
      <p:pic>
        <p:nvPicPr>
          <p:cNvPr id="231" name="Google Shape;231;p31"/>
          <p:cNvPicPr preferRelativeResize="0"/>
          <p:nvPr/>
        </p:nvPicPr>
        <p:blipFill>
          <a:blip r:embed="rId4">
            <a:alphaModFix/>
          </a:blip>
          <a:stretch>
            <a:fillRect/>
          </a:stretch>
        </p:blipFill>
        <p:spPr>
          <a:xfrm>
            <a:off x="4212160" y="2188825"/>
            <a:ext cx="4818940" cy="277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1411200" y="596625"/>
            <a:ext cx="6321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1"/>
                </a:solidFill>
              </a:rPr>
              <a:t>Sommaire :</a:t>
            </a:r>
            <a:endParaRPr>
              <a:solidFill>
                <a:schemeClr val="dk1"/>
              </a:solidFill>
            </a:endParaRPr>
          </a:p>
        </p:txBody>
      </p:sp>
      <p:sp>
        <p:nvSpPr>
          <p:cNvPr id="78" name="Google Shape;78;p14"/>
          <p:cNvSpPr txBox="1"/>
          <p:nvPr>
            <p:ph idx="1" type="body"/>
          </p:nvPr>
        </p:nvSpPr>
        <p:spPr>
          <a:xfrm>
            <a:off x="804600" y="1232025"/>
            <a:ext cx="7534800" cy="3383400"/>
          </a:xfrm>
          <a:prstGeom prst="rect">
            <a:avLst/>
          </a:prstGeom>
        </p:spPr>
        <p:txBody>
          <a:bodyPr anchorCtr="0" anchor="t" bIns="91425" lIns="91425" spcFirstLastPara="1" rIns="91425" wrap="square" tIns="90000">
            <a:noAutofit/>
          </a:bodyPr>
          <a:lstStyle/>
          <a:p>
            <a:pPr indent="0" lvl="0" marL="0" rtl="0" algn="just">
              <a:lnSpc>
                <a:spcPct val="150000"/>
              </a:lnSpc>
              <a:spcBef>
                <a:spcPts val="0"/>
              </a:spcBef>
              <a:spcAft>
                <a:spcPts val="0"/>
              </a:spcAft>
              <a:buNone/>
            </a:pPr>
            <a:r>
              <a:t/>
            </a:r>
            <a:endParaRPr sz="1300">
              <a:latin typeface="Arial"/>
              <a:ea typeface="Arial"/>
              <a:cs typeface="Arial"/>
              <a:sym typeface="Arial"/>
            </a:endParaRPr>
          </a:p>
          <a:p>
            <a:pPr indent="-311150" lvl="0" marL="457200" rtl="0" algn="just">
              <a:lnSpc>
                <a:spcPct val="150000"/>
              </a:lnSpc>
              <a:spcBef>
                <a:spcPts val="1200"/>
              </a:spcBef>
              <a:spcAft>
                <a:spcPts val="0"/>
              </a:spcAft>
              <a:buSzPts val="1300"/>
              <a:buFont typeface="Arial"/>
              <a:buChar char="●"/>
            </a:pPr>
            <a:r>
              <a:rPr lang="fr" sz="1300">
                <a:latin typeface="Arial"/>
                <a:ea typeface="Arial"/>
                <a:cs typeface="Arial"/>
                <a:sym typeface="Arial"/>
              </a:rPr>
              <a:t>Présentation de l’équipe et rôle de chaque personne dans le projet</a:t>
            </a:r>
            <a:endParaRPr sz="1300">
              <a:latin typeface="Arial"/>
              <a:ea typeface="Arial"/>
              <a:cs typeface="Arial"/>
              <a:sym typeface="Arial"/>
            </a:endParaRPr>
          </a:p>
          <a:p>
            <a:pPr indent="-311150" lvl="0" marL="457200" rtl="0" algn="just">
              <a:lnSpc>
                <a:spcPct val="150000"/>
              </a:lnSpc>
              <a:spcBef>
                <a:spcPts val="1200"/>
              </a:spcBef>
              <a:spcAft>
                <a:spcPts val="0"/>
              </a:spcAft>
              <a:buSzPts val="1300"/>
              <a:buFont typeface="Arial"/>
              <a:buChar char="●"/>
            </a:pPr>
            <a:r>
              <a:rPr lang="fr" sz="1300">
                <a:latin typeface="Arial"/>
                <a:ea typeface="Arial"/>
                <a:cs typeface="Arial"/>
                <a:sym typeface="Arial"/>
              </a:rPr>
              <a:t>Le modèle conceptuel MCD</a:t>
            </a:r>
            <a:endParaRPr sz="1300">
              <a:latin typeface="Arial"/>
              <a:ea typeface="Arial"/>
              <a:cs typeface="Arial"/>
              <a:sym typeface="Arial"/>
            </a:endParaRPr>
          </a:p>
          <a:p>
            <a:pPr indent="-303950" lvl="0" marL="450000" rtl="0" algn="just">
              <a:lnSpc>
                <a:spcPct val="150000"/>
              </a:lnSpc>
              <a:spcBef>
                <a:spcPts val="1200"/>
              </a:spcBef>
              <a:spcAft>
                <a:spcPts val="0"/>
              </a:spcAft>
              <a:buSzPts val="1300"/>
              <a:buFont typeface="Arial"/>
              <a:buChar char="●"/>
            </a:pPr>
            <a:r>
              <a:rPr lang="fr" sz="1300">
                <a:latin typeface="Arial"/>
                <a:ea typeface="Arial"/>
                <a:cs typeface="Arial"/>
                <a:sym typeface="Arial"/>
              </a:rPr>
              <a:t>Les technologies et Framework utilisés avec une brève explication de chaque technologie </a:t>
            </a:r>
            <a:endParaRPr sz="1300">
              <a:latin typeface="Arial"/>
              <a:ea typeface="Arial"/>
              <a:cs typeface="Arial"/>
              <a:sym typeface="Arial"/>
            </a:endParaRPr>
          </a:p>
          <a:p>
            <a:pPr indent="-303950" lvl="0" marL="450000" rtl="0" algn="just">
              <a:lnSpc>
                <a:spcPct val="150000"/>
              </a:lnSpc>
              <a:spcBef>
                <a:spcPts val="1200"/>
              </a:spcBef>
              <a:spcAft>
                <a:spcPts val="0"/>
              </a:spcAft>
              <a:buSzPts val="1300"/>
              <a:buChar char="●"/>
            </a:pPr>
            <a:r>
              <a:rPr lang="fr" sz="1300">
                <a:latin typeface="Arial"/>
                <a:ea typeface="Arial"/>
                <a:cs typeface="Arial"/>
                <a:sym typeface="Arial"/>
              </a:rPr>
              <a:t>Conception backend : modèle et contrôleur </a:t>
            </a:r>
            <a:endParaRPr sz="1300">
              <a:latin typeface="Arial"/>
              <a:ea typeface="Arial"/>
              <a:cs typeface="Arial"/>
              <a:sym typeface="Arial"/>
            </a:endParaRPr>
          </a:p>
          <a:p>
            <a:pPr indent="-303950" lvl="0" marL="450000" rtl="0" algn="just">
              <a:lnSpc>
                <a:spcPct val="150000"/>
              </a:lnSpc>
              <a:spcBef>
                <a:spcPts val="1200"/>
              </a:spcBef>
              <a:spcAft>
                <a:spcPts val="0"/>
              </a:spcAft>
              <a:buSzPts val="1300"/>
              <a:buFont typeface="Arial"/>
              <a:buChar char="●"/>
            </a:pPr>
            <a:r>
              <a:rPr lang="fr" sz="1300">
                <a:latin typeface="Arial"/>
                <a:ea typeface="Arial"/>
                <a:cs typeface="Arial"/>
                <a:sym typeface="Arial"/>
              </a:rPr>
              <a:t>Conception frontend : vue générale et détaillée des écrans </a:t>
            </a:r>
            <a:endParaRPr sz="1300">
              <a:latin typeface="Arial"/>
              <a:ea typeface="Arial"/>
              <a:cs typeface="Arial"/>
              <a:sym typeface="Arial"/>
            </a:endParaRPr>
          </a:p>
          <a:p>
            <a:pPr indent="-303950" lvl="0" marL="450000" rtl="0" algn="just">
              <a:lnSpc>
                <a:spcPct val="150000"/>
              </a:lnSpc>
              <a:spcBef>
                <a:spcPts val="1200"/>
              </a:spcBef>
              <a:spcAft>
                <a:spcPts val="1200"/>
              </a:spcAft>
              <a:buSzPts val="1300"/>
              <a:buFont typeface="Arial"/>
              <a:buChar char="●"/>
            </a:pPr>
            <a:r>
              <a:rPr lang="fr" sz="1300">
                <a:latin typeface="Arial"/>
                <a:ea typeface="Arial"/>
                <a:cs typeface="Arial"/>
                <a:sym typeface="Arial"/>
              </a:rPr>
              <a:t>Démonstration du site web</a:t>
            </a:r>
            <a:endParaRPr sz="13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Frontend Modifier User</a:t>
            </a:r>
            <a:endParaRPr sz="2700">
              <a:solidFill>
                <a:schemeClr val="dk1"/>
              </a:solidFill>
            </a:endParaRPr>
          </a:p>
        </p:txBody>
      </p:sp>
      <p:pic>
        <p:nvPicPr>
          <p:cNvPr id="237" name="Google Shape;237;p32"/>
          <p:cNvPicPr preferRelativeResize="0"/>
          <p:nvPr/>
        </p:nvPicPr>
        <p:blipFill>
          <a:blip r:embed="rId3">
            <a:alphaModFix/>
          </a:blip>
          <a:stretch>
            <a:fillRect/>
          </a:stretch>
        </p:blipFill>
        <p:spPr>
          <a:xfrm>
            <a:off x="1040900" y="1122175"/>
            <a:ext cx="2707590" cy="3716524"/>
          </a:xfrm>
          <a:prstGeom prst="rect">
            <a:avLst/>
          </a:prstGeom>
          <a:noFill/>
          <a:ln>
            <a:noFill/>
          </a:ln>
        </p:spPr>
      </p:pic>
      <p:pic>
        <p:nvPicPr>
          <p:cNvPr id="238" name="Google Shape;238;p32"/>
          <p:cNvPicPr preferRelativeResize="0"/>
          <p:nvPr/>
        </p:nvPicPr>
        <p:blipFill>
          <a:blip r:embed="rId4">
            <a:alphaModFix/>
          </a:blip>
          <a:stretch>
            <a:fillRect/>
          </a:stretch>
        </p:blipFill>
        <p:spPr>
          <a:xfrm>
            <a:off x="4928251" y="1122175"/>
            <a:ext cx="3625824" cy="2489301"/>
          </a:xfrm>
          <a:prstGeom prst="rect">
            <a:avLst/>
          </a:prstGeom>
          <a:noFill/>
          <a:ln>
            <a:noFill/>
          </a:ln>
        </p:spPr>
      </p:pic>
      <p:sp>
        <p:nvSpPr>
          <p:cNvPr id="239" name="Google Shape;239;p32"/>
          <p:cNvSpPr txBox="1"/>
          <p:nvPr/>
        </p:nvSpPr>
        <p:spPr>
          <a:xfrm>
            <a:off x="3092050" y="4012125"/>
            <a:ext cx="34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 Bouton pour changer son mot de passe</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1411200" y="497900"/>
            <a:ext cx="6321600" cy="601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fr" sz="2700">
                <a:solidFill>
                  <a:schemeClr val="dk1"/>
                </a:solidFill>
                <a:latin typeface="Arial"/>
                <a:ea typeface="Arial"/>
                <a:cs typeface="Arial"/>
                <a:sym typeface="Arial"/>
              </a:rPr>
              <a:t>Conception Frontend Index</a:t>
            </a:r>
            <a:endParaRPr sz="2700">
              <a:solidFill>
                <a:schemeClr val="dk1"/>
              </a:solidFill>
            </a:endParaRPr>
          </a:p>
        </p:txBody>
      </p:sp>
      <p:pic>
        <p:nvPicPr>
          <p:cNvPr id="245" name="Google Shape;245;p33"/>
          <p:cNvPicPr preferRelativeResize="0"/>
          <p:nvPr/>
        </p:nvPicPr>
        <p:blipFill>
          <a:blip r:embed="rId3">
            <a:alphaModFix/>
          </a:blip>
          <a:stretch>
            <a:fillRect/>
          </a:stretch>
        </p:blipFill>
        <p:spPr>
          <a:xfrm>
            <a:off x="760124" y="1099700"/>
            <a:ext cx="7623749" cy="3642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1411200" y="596625"/>
            <a:ext cx="6321600" cy="10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Démonstration du site web</a:t>
            </a:r>
            <a:r>
              <a:rPr lang="fr" sz="2700">
                <a:solidFill>
                  <a:schemeClr val="dk1"/>
                </a:solidFill>
              </a:rPr>
              <a:t> </a:t>
            </a:r>
            <a:endParaRPr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1411200" y="596625"/>
            <a:ext cx="6321600" cy="10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Présentation de l’équipe et rôle de chaque personne dans le projet</a:t>
            </a:r>
            <a:r>
              <a:rPr lang="fr" sz="2700">
                <a:solidFill>
                  <a:schemeClr val="dk1"/>
                </a:solidFill>
              </a:rPr>
              <a:t> </a:t>
            </a:r>
            <a:endParaRPr sz="2700">
              <a:solidFill>
                <a:schemeClr val="dk1"/>
              </a:solidFill>
            </a:endParaRPr>
          </a:p>
        </p:txBody>
      </p:sp>
      <p:sp>
        <p:nvSpPr>
          <p:cNvPr id="84" name="Google Shape;84;p15"/>
          <p:cNvSpPr txBox="1"/>
          <p:nvPr>
            <p:ph idx="1" type="body"/>
          </p:nvPr>
        </p:nvSpPr>
        <p:spPr>
          <a:xfrm>
            <a:off x="1035125" y="1976125"/>
            <a:ext cx="7534800" cy="2312400"/>
          </a:xfrm>
          <a:prstGeom prst="rect">
            <a:avLst/>
          </a:prstGeom>
        </p:spPr>
        <p:txBody>
          <a:bodyPr anchorCtr="0" anchor="t" bIns="91425" lIns="91425" spcFirstLastPara="1" rIns="91425" wrap="square" tIns="90000">
            <a:noAutofit/>
          </a:bodyPr>
          <a:lstStyle/>
          <a:p>
            <a:pPr indent="0" lvl="0" marL="0" rtl="0" algn="just">
              <a:lnSpc>
                <a:spcPct val="150000"/>
              </a:lnSpc>
              <a:spcBef>
                <a:spcPts val="0"/>
              </a:spcBef>
              <a:spcAft>
                <a:spcPts val="1200"/>
              </a:spcAft>
              <a:buNone/>
            </a:pPr>
            <a:r>
              <a:rPr lang="fr" sz="1300">
                <a:latin typeface="Arial"/>
                <a:ea typeface="Arial"/>
                <a:cs typeface="Arial"/>
                <a:sym typeface="Arial"/>
              </a:rPr>
              <a:t> </a:t>
            </a:r>
            <a:endParaRPr sz="1300">
              <a:latin typeface="Arial"/>
              <a:ea typeface="Arial"/>
              <a:cs typeface="Arial"/>
              <a:sym typeface="Arial"/>
            </a:endParaRPr>
          </a:p>
        </p:txBody>
      </p:sp>
      <p:pic>
        <p:nvPicPr>
          <p:cNvPr id="85" name="Google Shape;85;p15"/>
          <p:cNvPicPr preferRelativeResize="0"/>
          <p:nvPr/>
        </p:nvPicPr>
        <p:blipFill>
          <a:blip r:embed="rId3">
            <a:alphaModFix/>
          </a:blip>
          <a:stretch>
            <a:fillRect/>
          </a:stretch>
        </p:blipFill>
        <p:spPr>
          <a:xfrm>
            <a:off x="483662" y="3229400"/>
            <a:ext cx="1013700" cy="1700225"/>
          </a:xfrm>
          <a:prstGeom prst="rect">
            <a:avLst/>
          </a:prstGeom>
          <a:noFill/>
          <a:ln>
            <a:noFill/>
          </a:ln>
        </p:spPr>
      </p:pic>
      <p:pic>
        <p:nvPicPr>
          <p:cNvPr id="86" name="Google Shape;86;p15"/>
          <p:cNvPicPr preferRelativeResize="0"/>
          <p:nvPr/>
        </p:nvPicPr>
        <p:blipFill>
          <a:blip r:embed="rId4">
            <a:alphaModFix/>
          </a:blip>
          <a:stretch>
            <a:fillRect/>
          </a:stretch>
        </p:blipFill>
        <p:spPr>
          <a:xfrm>
            <a:off x="377500" y="1240700"/>
            <a:ext cx="1226024" cy="1634724"/>
          </a:xfrm>
          <a:prstGeom prst="rect">
            <a:avLst/>
          </a:prstGeom>
          <a:noFill/>
          <a:ln>
            <a:noFill/>
          </a:ln>
        </p:spPr>
      </p:pic>
      <p:pic>
        <p:nvPicPr>
          <p:cNvPr id="87" name="Google Shape;87;p15"/>
          <p:cNvPicPr preferRelativeResize="0"/>
          <p:nvPr/>
        </p:nvPicPr>
        <p:blipFill>
          <a:blip r:embed="rId5">
            <a:alphaModFix/>
          </a:blip>
          <a:stretch>
            <a:fillRect/>
          </a:stretch>
        </p:blipFill>
        <p:spPr>
          <a:xfrm>
            <a:off x="7081118" y="1801775"/>
            <a:ext cx="1794351" cy="2392476"/>
          </a:xfrm>
          <a:prstGeom prst="rect">
            <a:avLst/>
          </a:prstGeom>
          <a:noFill/>
          <a:ln>
            <a:noFill/>
          </a:ln>
        </p:spPr>
      </p:pic>
      <p:sp>
        <p:nvSpPr>
          <p:cNvPr id="88" name="Google Shape;88;p15"/>
          <p:cNvSpPr txBox="1"/>
          <p:nvPr/>
        </p:nvSpPr>
        <p:spPr>
          <a:xfrm>
            <a:off x="1603525" y="1536200"/>
            <a:ext cx="2729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Léo Triffault: </a:t>
            </a:r>
            <a:r>
              <a:rPr lang="fr">
                <a:solidFill>
                  <a:srgbClr val="0000FF"/>
                </a:solidFill>
                <a:latin typeface="Lato"/>
                <a:ea typeface="Lato"/>
                <a:cs typeface="Lato"/>
                <a:sym typeface="Lato"/>
              </a:rPr>
              <a:t>Chef de rendu</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fr">
                <a:latin typeface="Lato"/>
                <a:ea typeface="Lato"/>
                <a:cs typeface="Lato"/>
                <a:sym typeface="Lato"/>
              </a:rPr>
              <a:t>A travaillé sur les pages </a:t>
            </a:r>
            <a:r>
              <a:rPr lang="fr">
                <a:latin typeface="Lato"/>
                <a:ea typeface="Lato"/>
                <a:cs typeface="Lato"/>
                <a:sym typeface="Lato"/>
              </a:rPr>
              <a:t>liées</a:t>
            </a:r>
            <a:r>
              <a:rPr lang="fr">
                <a:latin typeface="Lato"/>
                <a:ea typeface="Lato"/>
                <a:cs typeface="Lato"/>
                <a:sym typeface="Lato"/>
              </a:rPr>
              <a:t> à l’administrateur et l’ajout/affichage de post.</a:t>
            </a:r>
            <a:endParaRPr>
              <a:latin typeface="Lato"/>
              <a:ea typeface="Lato"/>
              <a:cs typeface="Lato"/>
              <a:sym typeface="Lato"/>
            </a:endParaRPr>
          </a:p>
          <a:p>
            <a:pPr indent="0" lvl="0" marL="0" rtl="0" algn="l">
              <a:spcBef>
                <a:spcPts val="0"/>
              </a:spcBef>
              <a:spcAft>
                <a:spcPts val="0"/>
              </a:spcAft>
              <a:buNone/>
            </a:pPr>
            <a:r>
              <a:rPr lang="fr">
                <a:latin typeface="Lato"/>
                <a:ea typeface="Lato"/>
                <a:cs typeface="Lato"/>
                <a:sym typeface="Lato"/>
              </a:rPr>
              <a:t>A fait planté plusieur fois le git mais chut</a:t>
            </a:r>
            <a:endParaRPr>
              <a:latin typeface="Lato"/>
              <a:ea typeface="Lato"/>
              <a:cs typeface="Lato"/>
              <a:sym typeface="Lato"/>
            </a:endParaRPr>
          </a:p>
        </p:txBody>
      </p:sp>
      <p:sp>
        <p:nvSpPr>
          <p:cNvPr id="89" name="Google Shape;89;p15"/>
          <p:cNvSpPr txBox="1"/>
          <p:nvPr/>
        </p:nvSpPr>
        <p:spPr>
          <a:xfrm>
            <a:off x="1539925" y="3293900"/>
            <a:ext cx="272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Nathan Novier :</a:t>
            </a:r>
            <a:r>
              <a:rPr lang="fr">
                <a:solidFill>
                  <a:srgbClr val="0000FF"/>
                </a:solidFill>
                <a:latin typeface="Lato"/>
                <a:ea typeface="Lato"/>
                <a:cs typeface="Lato"/>
                <a:sym typeface="Lato"/>
              </a:rPr>
              <a:t> Le </a:t>
            </a:r>
            <a:r>
              <a:rPr lang="fr">
                <a:solidFill>
                  <a:srgbClr val="0000FF"/>
                </a:solidFill>
                <a:latin typeface="Lato"/>
                <a:ea typeface="Lato"/>
                <a:cs typeface="Lato"/>
                <a:sym typeface="Lato"/>
              </a:rPr>
              <a:t>debugger</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fr">
                <a:solidFill>
                  <a:schemeClr val="dk2"/>
                </a:solidFill>
                <a:latin typeface="Lato"/>
                <a:ea typeface="Lato"/>
                <a:cs typeface="Lato"/>
                <a:sym typeface="Lato"/>
              </a:rPr>
              <a:t>A travaillé sur les pages liées au profil de l’utilisateur et au post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90" name="Google Shape;90;p15"/>
          <p:cNvSpPr txBox="1"/>
          <p:nvPr/>
        </p:nvSpPr>
        <p:spPr>
          <a:xfrm>
            <a:off x="4269625" y="2371650"/>
            <a:ext cx="281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Audran Reminiac: </a:t>
            </a:r>
            <a:r>
              <a:rPr lang="fr">
                <a:solidFill>
                  <a:srgbClr val="0000FF"/>
                </a:solidFill>
                <a:latin typeface="Lato"/>
                <a:ea typeface="Lato"/>
                <a:cs typeface="Lato"/>
                <a:sym typeface="Lato"/>
              </a:rPr>
              <a:t>Le modificateur</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fr">
                <a:solidFill>
                  <a:schemeClr val="dk2"/>
                </a:solidFill>
                <a:latin typeface="Lato"/>
                <a:ea typeface="Lato"/>
                <a:cs typeface="Lato"/>
                <a:sym typeface="Lato"/>
              </a:rPr>
              <a:t>A travaillé sur les pages liées au modification des utilisateurs et le chat en ligne</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1411200" y="596625"/>
            <a:ext cx="6321600" cy="10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Présentation de l’équipe et rôle de chaque personne dans le projet</a:t>
            </a:r>
            <a:r>
              <a:rPr lang="fr" sz="2700">
                <a:solidFill>
                  <a:schemeClr val="dk1"/>
                </a:solidFill>
              </a:rPr>
              <a:t> </a:t>
            </a:r>
            <a:endParaRPr sz="2700">
              <a:solidFill>
                <a:schemeClr val="dk1"/>
              </a:solidFill>
            </a:endParaRPr>
          </a:p>
        </p:txBody>
      </p:sp>
      <p:sp>
        <p:nvSpPr>
          <p:cNvPr id="96" name="Google Shape;96;p16"/>
          <p:cNvSpPr txBox="1"/>
          <p:nvPr>
            <p:ph idx="1" type="body"/>
          </p:nvPr>
        </p:nvSpPr>
        <p:spPr>
          <a:xfrm>
            <a:off x="1035125" y="1976125"/>
            <a:ext cx="7534800" cy="2312400"/>
          </a:xfrm>
          <a:prstGeom prst="rect">
            <a:avLst/>
          </a:prstGeom>
        </p:spPr>
        <p:txBody>
          <a:bodyPr anchorCtr="0" anchor="t" bIns="91425" lIns="91425" spcFirstLastPara="1" rIns="91425" wrap="square" tIns="90000">
            <a:noAutofit/>
          </a:bodyPr>
          <a:lstStyle/>
          <a:p>
            <a:pPr indent="0" lvl="0" marL="0" rtl="0" algn="just">
              <a:lnSpc>
                <a:spcPct val="150000"/>
              </a:lnSpc>
              <a:spcBef>
                <a:spcPts val="0"/>
              </a:spcBef>
              <a:spcAft>
                <a:spcPts val="1200"/>
              </a:spcAft>
              <a:buNone/>
            </a:pPr>
            <a:r>
              <a:rPr lang="fr" sz="1300">
                <a:latin typeface="Arial"/>
                <a:ea typeface="Arial"/>
                <a:cs typeface="Arial"/>
                <a:sym typeface="Arial"/>
              </a:rPr>
              <a:t> </a:t>
            </a:r>
            <a:endParaRPr sz="1300">
              <a:latin typeface="Arial"/>
              <a:ea typeface="Arial"/>
              <a:cs typeface="Arial"/>
              <a:sym typeface="Arial"/>
            </a:endParaRPr>
          </a:p>
        </p:txBody>
      </p:sp>
      <p:pic>
        <p:nvPicPr>
          <p:cNvPr id="97" name="Google Shape;97;p16"/>
          <p:cNvPicPr preferRelativeResize="0"/>
          <p:nvPr/>
        </p:nvPicPr>
        <p:blipFill>
          <a:blip r:embed="rId3">
            <a:alphaModFix/>
          </a:blip>
          <a:stretch>
            <a:fillRect/>
          </a:stretch>
        </p:blipFill>
        <p:spPr>
          <a:xfrm>
            <a:off x="8029150" y="2136838"/>
            <a:ext cx="939098" cy="1664225"/>
          </a:xfrm>
          <a:prstGeom prst="rect">
            <a:avLst/>
          </a:prstGeom>
          <a:noFill/>
          <a:ln>
            <a:noFill/>
          </a:ln>
        </p:spPr>
      </p:pic>
      <p:pic>
        <p:nvPicPr>
          <p:cNvPr id="98" name="Google Shape;98;p16"/>
          <p:cNvPicPr preferRelativeResize="0"/>
          <p:nvPr/>
        </p:nvPicPr>
        <p:blipFill>
          <a:blip r:embed="rId4">
            <a:alphaModFix/>
          </a:blip>
          <a:stretch>
            <a:fillRect/>
          </a:stretch>
        </p:blipFill>
        <p:spPr>
          <a:xfrm>
            <a:off x="258275" y="3223824"/>
            <a:ext cx="1248146" cy="1664200"/>
          </a:xfrm>
          <a:prstGeom prst="rect">
            <a:avLst/>
          </a:prstGeom>
          <a:noFill/>
          <a:ln>
            <a:noFill/>
          </a:ln>
        </p:spPr>
      </p:pic>
      <p:pic>
        <p:nvPicPr>
          <p:cNvPr id="99" name="Google Shape;99;p16"/>
          <p:cNvPicPr preferRelativeResize="0"/>
          <p:nvPr/>
        </p:nvPicPr>
        <p:blipFill>
          <a:blip r:embed="rId5">
            <a:alphaModFix/>
          </a:blip>
          <a:stretch>
            <a:fillRect/>
          </a:stretch>
        </p:blipFill>
        <p:spPr>
          <a:xfrm>
            <a:off x="258276" y="1369750"/>
            <a:ext cx="1248150" cy="1663144"/>
          </a:xfrm>
          <a:prstGeom prst="rect">
            <a:avLst/>
          </a:prstGeom>
          <a:noFill/>
          <a:ln>
            <a:noFill/>
          </a:ln>
        </p:spPr>
      </p:pic>
      <p:sp>
        <p:nvSpPr>
          <p:cNvPr id="100" name="Google Shape;100;p16"/>
          <p:cNvSpPr txBox="1"/>
          <p:nvPr/>
        </p:nvSpPr>
        <p:spPr>
          <a:xfrm>
            <a:off x="1590925" y="1674450"/>
            <a:ext cx="272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Julie Kouassi: </a:t>
            </a:r>
            <a:r>
              <a:rPr lang="fr">
                <a:solidFill>
                  <a:srgbClr val="0000FF"/>
                </a:solidFill>
                <a:latin typeface="Lato"/>
                <a:ea typeface="Lato"/>
                <a:cs typeface="Lato"/>
                <a:sym typeface="Lato"/>
              </a:rPr>
              <a:t>La chargé de réu</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fr">
                <a:solidFill>
                  <a:schemeClr val="dk2"/>
                </a:solidFill>
                <a:latin typeface="Lato"/>
                <a:ea typeface="Lato"/>
                <a:cs typeface="Lato"/>
                <a:sym typeface="Lato"/>
              </a:rPr>
              <a:t>A travaillé sur les pages liées à l’administrateur et la page d'accueil.</a:t>
            </a:r>
            <a:endParaRPr>
              <a:latin typeface="Lato"/>
              <a:ea typeface="Lato"/>
              <a:cs typeface="Lato"/>
              <a:sym typeface="Lato"/>
            </a:endParaRPr>
          </a:p>
        </p:txBody>
      </p:sp>
      <p:sp>
        <p:nvSpPr>
          <p:cNvPr id="101" name="Google Shape;101;p16"/>
          <p:cNvSpPr txBox="1"/>
          <p:nvPr/>
        </p:nvSpPr>
        <p:spPr>
          <a:xfrm>
            <a:off x="4405125" y="2356850"/>
            <a:ext cx="358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Astrid Krekounian </a:t>
            </a:r>
            <a:r>
              <a:rPr lang="fr">
                <a:solidFill>
                  <a:srgbClr val="0000FF"/>
                </a:solidFill>
                <a:latin typeface="Lato"/>
                <a:ea typeface="Lato"/>
                <a:cs typeface="Lato"/>
                <a:sym typeface="Lato"/>
              </a:rPr>
              <a:t>:La phobique du commit</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fr">
                <a:solidFill>
                  <a:schemeClr val="dk2"/>
                </a:solidFill>
                <a:latin typeface="Lato"/>
                <a:ea typeface="Lato"/>
                <a:cs typeface="Lato"/>
                <a:sym typeface="Lato"/>
              </a:rPr>
              <a:t>A travaillé sur la page d’accueil, le footeur et le header et a rédigé nos mentions légales !</a:t>
            </a:r>
            <a:endParaRPr>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fr">
                <a:solidFill>
                  <a:schemeClr val="dk2"/>
                </a:solidFill>
                <a:latin typeface="Lato"/>
                <a:ea typeface="Lato"/>
                <a:cs typeface="Lato"/>
                <a:sym typeface="Lato"/>
              </a:rPr>
              <a:t>A commit un total de 27 000 lignes, un record!</a:t>
            </a:r>
            <a:endParaRPr>
              <a:solidFill>
                <a:schemeClr val="dk2"/>
              </a:solidFill>
              <a:latin typeface="Lato"/>
              <a:ea typeface="Lato"/>
              <a:cs typeface="Lato"/>
              <a:sym typeface="Lato"/>
            </a:endParaRPr>
          </a:p>
        </p:txBody>
      </p:sp>
      <p:sp>
        <p:nvSpPr>
          <p:cNvPr id="102" name="Google Shape;102;p16"/>
          <p:cNvSpPr txBox="1"/>
          <p:nvPr/>
        </p:nvSpPr>
        <p:spPr>
          <a:xfrm>
            <a:off x="1590925" y="3223825"/>
            <a:ext cx="260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Mattéo Pereira: </a:t>
            </a:r>
            <a:r>
              <a:rPr lang="fr">
                <a:solidFill>
                  <a:srgbClr val="0000FF"/>
                </a:solidFill>
                <a:latin typeface="Lato"/>
                <a:ea typeface="Lato"/>
                <a:cs typeface="Lato"/>
                <a:sym typeface="Lato"/>
              </a:rPr>
              <a:t>Le mail Bugger</a:t>
            </a:r>
            <a:endParaRPr>
              <a:solidFill>
                <a:srgbClr val="0000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fr">
                <a:solidFill>
                  <a:schemeClr val="dk2"/>
                </a:solidFill>
                <a:latin typeface="Lato"/>
                <a:ea typeface="Lato"/>
                <a:cs typeface="Lato"/>
                <a:sym typeface="Lato"/>
              </a:rPr>
              <a:t>A travaillé sur les inscriptions et connexion ainsi que sur les fonction d’envois de mail via un site moyennement fonctionnel.</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1411200" y="467800"/>
            <a:ext cx="6321600" cy="8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Le modèle conceptuel MCD</a:t>
            </a:r>
            <a:r>
              <a:rPr lang="fr">
                <a:solidFill>
                  <a:schemeClr val="dk1"/>
                </a:solidFill>
              </a:rPr>
              <a:t> </a:t>
            </a:r>
            <a:endParaRPr>
              <a:solidFill>
                <a:schemeClr val="dk1"/>
              </a:solidFill>
            </a:endParaRPr>
          </a:p>
        </p:txBody>
      </p:sp>
      <p:pic>
        <p:nvPicPr>
          <p:cNvPr id="108" name="Google Shape;108;p17"/>
          <p:cNvPicPr preferRelativeResize="0"/>
          <p:nvPr/>
        </p:nvPicPr>
        <p:blipFill>
          <a:blip r:embed="rId3">
            <a:alphaModFix/>
          </a:blip>
          <a:stretch>
            <a:fillRect/>
          </a:stretch>
        </p:blipFill>
        <p:spPr>
          <a:xfrm>
            <a:off x="2334825" y="1154050"/>
            <a:ext cx="4474350" cy="340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1411188" y="507425"/>
            <a:ext cx="6321600" cy="745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fr" sz="2700">
                <a:solidFill>
                  <a:schemeClr val="dk1"/>
                </a:solidFill>
                <a:latin typeface="Arial"/>
                <a:ea typeface="Arial"/>
                <a:cs typeface="Arial"/>
                <a:sym typeface="Arial"/>
              </a:rPr>
              <a:t>T</a:t>
            </a:r>
            <a:r>
              <a:rPr lang="fr" sz="2700">
                <a:solidFill>
                  <a:schemeClr val="dk1"/>
                </a:solidFill>
                <a:latin typeface="Arial"/>
                <a:ea typeface="Arial"/>
                <a:cs typeface="Arial"/>
                <a:sym typeface="Arial"/>
              </a:rPr>
              <a:t>echnologies utilisées</a:t>
            </a:r>
            <a:endParaRPr sz="4400">
              <a:solidFill>
                <a:schemeClr val="dk1"/>
              </a:solidFill>
            </a:endParaRPr>
          </a:p>
        </p:txBody>
      </p:sp>
      <p:pic>
        <p:nvPicPr>
          <p:cNvPr id="114" name="Google Shape;114;p18"/>
          <p:cNvPicPr preferRelativeResize="0"/>
          <p:nvPr/>
        </p:nvPicPr>
        <p:blipFill>
          <a:blip r:embed="rId3">
            <a:alphaModFix/>
          </a:blip>
          <a:stretch>
            <a:fillRect/>
          </a:stretch>
        </p:blipFill>
        <p:spPr>
          <a:xfrm>
            <a:off x="697700" y="1440150"/>
            <a:ext cx="2438501" cy="1463100"/>
          </a:xfrm>
          <a:prstGeom prst="rect">
            <a:avLst/>
          </a:prstGeom>
          <a:noFill/>
          <a:ln>
            <a:noFill/>
          </a:ln>
        </p:spPr>
      </p:pic>
      <p:pic>
        <p:nvPicPr>
          <p:cNvPr id="115" name="Google Shape;115;p18"/>
          <p:cNvPicPr preferRelativeResize="0"/>
          <p:nvPr/>
        </p:nvPicPr>
        <p:blipFill rotWithShape="1">
          <a:blip r:embed="rId4">
            <a:alphaModFix/>
          </a:blip>
          <a:srcRect b="0" l="14109" r="13937" t="0"/>
          <a:stretch/>
        </p:blipFill>
        <p:spPr>
          <a:xfrm>
            <a:off x="3744500" y="1391925"/>
            <a:ext cx="1655025" cy="1293800"/>
          </a:xfrm>
          <a:prstGeom prst="rect">
            <a:avLst/>
          </a:prstGeom>
          <a:noFill/>
          <a:ln>
            <a:noFill/>
          </a:ln>
        </p:spPr>
      </p:pic>
      <p:pic>
        <p:nvPicPr>
          <p:cNvPr id="116" name="Google Shape;116;p18"/>
          <p:cNvPicPr preferRelativeResize="0"/>
          <p:nvPr/>
        </p:nvPicPr>
        <p:blipFill>
          <a:blip r:embed="rId5">
            <a:alphaModFix/>
          </a:blip>
          <a:stretch>
            <a:fillRect/>
          </a:stretch>
        </p:blipFill>
        <p:spPr>
          <a:xfrm>
            <a:off x="2992619" y="2903250"/>
            <a:ext cx="1105680" cy="1559552"/>
          </a:xfrm>
          <a:prstGeom prst="rect">
            <a:avLst/>
          </a:prstGeom>
          <a:noFill/>
          <a:ln>
            <a:noFill/>
          </a:ln>
        </p:spPr>
      </p:pic>
      <p:pic>
        <p:nvPicPr>
          <p:cNvPr id="117" name="Google Shape;117;p18"/>
          <p:cNvPicPr preferRelativeResize="0"/>
          <p:nvPr/>
        </p:nvPicPr>
        <p:blipFill>
          <a:blip r:embed="rId6">
            <a:alphaModFix/>
          </a:blip>
          <a:stretch>
            <a:fillRect/>
          </a:stretch>
        </p:blipFill>
        <p:spPr>
          <a:xfrm>
            <a:off x="4655550" y="2903250"/>
            <a:ext cx="1559550" cy="1559550"/>
          </a:xfrm>
          <a:prstGeom prst="rect">
            <a:avLst/>
          </a:prstGeom>
          <a:noFill/>
          <a:ln>
            <a:noFill/>
          </a:ln>
        </p:spPr>
      </p:pic>
      <p:pic>
        <p:nvPicPr>
          <p:cNvPr id="118" name="Google Shape;118;p18"/>
          <p:cNvPicPr preferRelativeResize="0"/>
          <p:nvPr/>
        </p:nvPicPr>
        <p:blipFill rotWithShape="1">
          <a:blip r:embed="rId7">
            <a:alphaModFix/>
          </a:blip>
          <a:srcRect b="10546" l="0" r="0" t="0"/>
          <a:stretch/>
        </p:blipFill>
        <p:spPr>
          <a:xfrm>
            <a:off x="5911875" y="1341313"/>
            <a:ext cx="2339901" cy="1395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Index</a:t>
            </a:r>
            <a:endParaRPr sz="2700">
              <a:solidFill>
                <a:schemeClr val="dk1"/>
              </a:solidFill>
            </a:endParaRPr>
          </a:p>
        </p:txBody>
      </p:sp>
      <p:pic>
        <p:nvPicPr>
          <p:cNvPr id="124" name="Google Shape;124;p19"/>
          <p:cNvPicPr preferRelativeResize="0"/>
          <p:nvPr/>
        </p:nvPicPr>
        <p:blipFill>
          <a:blip r:embed="rId3">
            <a:alphaModFix/>
          </a:blip>
          <a:stretch>
            <a:fillRect/>
          </a:stretch>
        </p:blipFill>
        <p:spPr>
          <a:xfrm>
            <a:off x="304800" y="980450"/>
            <a:ext cx="3458550" cy="2420049"/>
          </a:xfrm>
          <a:prstGeom prst="rect">
            <a:avLst/>
          </a:prstGeom>
          <a:noFill/>
          <a:ln>
            <a:noFill/>
          </a:ln>
        </p:spPr>
      </p:pic>
      <p:pic>
        <p:nvPicPr>
          <p:cNvPr id="125" name="Google Shape;125;p19"/>
          <p:cNvPicPr preferRelativeResize="0"/>
          <p:nvPr/>
        </p:nvPicPr>
        <p:blipFill>
          <a:blip r:embed="rId4">
            <a:alphaModFix/>
          </a:blip>
          <a:stretch>
            <a:fillRect/>
          </a:stretch>
        </p:blipFill>
        <p:spPr>
          <a:xfrm>
            <a:off x="3297350" y="2013675"/>
            <a:ext cx="5632149" cy="294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Inscription</a:t>
            </a:r>
            <a:r>
              <a:rPr lang="fr" sz="2700">
                <a:solidFill>
                  <a:schemeClr val="dk1"/>
                </a:solidFill>
              </a:rPr>
              <a:t> </a:t>
            </a:r>
            <a:endParaRPr sz="2700">
              <a:solidFill>
                <a:schemeClr val="dk1"/>
              </a:solidFill>
            </a:endParaRPr>
          </a:p>
        </p:txBody>
      </p:sp>
      <p:sp>
        <p:nvSpPr>
          <p:cNvPr id="131" name="Google Shape;131;p20"/>
          <p:cNvSpPr txBox="1"/>
          <p:nvPr/>
        </p:nvSpPr>
        <p:spPr>
          <a:xfrm>
            <a:off x="4750625" y="1162000"/>
            <a:ext cx="37416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200">
                <a:solidFill>
                  <a:schemeClr val="dk2"/>
                </a:solidFill>
              </a:rPr>
              <a:t>← Création d'une tab à 4 onglet, et l’onglet 1 nous demande notre mail (blindé pour n’accepter que les mails edu.ece.fr ou omnesintervenant.com)</a:t>
            </a:r>
            <a:endParaRPr>
              <a:solidFill>
                <a:schemeClr val="dk2"/>
              </a:solidFill>
              <a:latin typeface="Lato"/>
              <a:ea typeface="Lato"/>
              <a:cs typeface="Lato"/>
              <a:sym typeface="Lato"/>
            </a:endParaRPr>
          </a:p>
        </p:txBody>
      </p:sp>
      <p:pic>
        <p:nvPicPr>
          <p:cNvPr id="132" name="Google Shape;132;p20"/>
          <p:cNvPicPr preferRelativeResize="0"/>
          <p:nvPr/>
        </p:nvPicPr>
        <p:blipFill>
          <a:blip r:embed="rId3">
            <a:alphaModFix/>
          </a:blip>
          <a:stretch>
            <a:fillRect/>
          </a:stretch>
        </p:blipFill>
        <p:spPr>
          <a:xfrm>
            <a:off x="120425" y="1276250"/>
            <a:ext cx="4393251" cy="2152797"/>
          </a:xfrm>
          <a:prstGeom prst="rect">
            <a:avLst/>
          </a:prstGeom>
          <a:noFill/>
          <a:ln>
            <a:noFill/>
          </a:ln>
        </p:spPr>
      </p:pic>
      <p:pic>
        <p:nvPicPr>
          <p:cNvPr id="133" name="Google Shape;133;p20"/>
          <p:cNvPicPr preferRelativeResize="0"/>
          <p:nvPr/>
        </p:nvPicPr>
        <p:blipFill>
          <a:blip r:embed="rId4">
            <a:alphaModFix/>
          </a:blip>
          <a:stretch>
            <a:fillRect/>
          </a:stretch>
        </p:blipFill>
        <p:spPr>
          <a:xfrm>
            <a:off x="4218371" y="1900900"/>
            <a:ext cx="4808105" cy="3129676"/>
          </a:xfrm>
          <a:prstGeom prst="rect">
            <a:avLst/>
          </a:prstGeom>
          <a:noFill/>
          <a:ln>
            <a:noFill/>
          </a:ln>
        </p:spPr>
      </p:pic>
      <p:sp>
        <p:nvSpPr>
          <p:cNvPr id="134" name="Google Shape;134;p20"/>
          <p:cNvSpPr txBox="1"/>
          <p:nvPr/>
        </p:nvSpPr>
        <p:spPr>
          <a:xfrm>
            <a:off x="199200" y="3583125"/>
            <a:ext cx="3652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200">
                <a:solidFill>
                  <a:schemeClr val="dk2"/>
                </a:solidFill>
              </a:rPr>
              <a:t>Demande notre mdp(blindé pour n’accepter que si le mdp comprend une maj, une minuscule, 8 caractères, un chiffre et un symbole spécial)</a:t>
            </a:r>
            <a:endParaRPr>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1411200" y="440875"/>
            <a:ext cx="6321600" cy="6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700">
                <a:solidFill>
                  <a:schemeClr val="dk1"/>
                </a:solidFill>
                <a:latin typeface="Arial"/>
                <a:ea typeface="Arial"/>
                <a:cs typeface="Arial"/>
                <a:sym typeface="Arial"/>
              </a:rPr>
              <a:t>Conception Backend Inscription</a:t>
            </a:r>
            <a:r>
              <a:rPr lang="fr" sz="2700">
                <a:solidFill>
                  <a:schemeClr val="dk1"/>
                </a:solidFill>
              </a:rPr>
              <a:t> </a:t>
            </a:r>
            <a:endParaRPr sz="2700">
              <a:solidFill>
                <a:schemeClr val="dk1"/>
              </a:solidFill>
            </a:endParaRPr>
          </a:p>
        </p:txBody>
      </p:sp>
      <p:pic>
        <p:nvPicPr>
          <p:cNvPr id="140" name="Google Shape;140;p21"/>
          <p:cNvPicPr preferRelativeResize="0"/>
          <p:nvPr/>
        </p:nvPicPr>
        <p:blipFill>
          <a:blip r:embed="rId3">
            <a:alphaModFix/>
          </a:blip>
          <a:stretch>
            <a:fillRect/>
          </a:stretch>
        </p:blipFill>
        <p:spPr>
          <a:xfrm>
            <a:off x="152400" y="1274575"/>
            <a:ext cx="4262525" cy="2252375"/>
          </a:xfrm>
          <a:prstGeom prst="rect">
            <a:avLst/>
          </a:prstGeom>
          <a:noFill/>
          <a:ln>
            <a:noFill/>
          </a:ln>
        </p:spPr>
      </p:pic>
      <p:sp>
        <p:nvSpPr>
          <p:cNvPr id="141" name="Google Shape;141;p21"/>
          <p:cNvSpPr txBox="1"/>
          <p:nvPr/>
        </p:nvSpPr>
        <p:spPr>
          <a:xfrm>
            <a:off x="4997375" y="1366325"/>
            <a:ext cx="361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2"/>
                </a:solidFill>
              </a:rPr>
              <a:t>Affichage de la tab2 demandant les infos personne de la personne</a:t>
            </a:r>
            <a:endParaRPr>
              <a:solidFill>
                <a:schemeClr val="dk2"/>
              </a:solidFill>
              <a:latin typeface="Lato"/>
              <a:ea typeface="Lato"/>
              <a:cs typeface="Lato"/>
              <a:sym typeface="Lato"/>
            </a:endParaRPr>
          </a:p>
        </p:txBody>
      </p:sp>
      <p:pic>
        <p:nvPicPr>
          <p:cNvPr id="142" name="Google Shape;142;p21"/>
          <p:cNvPicPr preferRelativeResize="0"/>
          <p:nvPr/>
        </p:nvPicPr>
        <p:blipFill>
          <a:blip r:embed="rId4">
            <a:alphaModFix/>
          </a:blip>
          <a:stretch>
            <a:fillRect/>
          </a:stretch>
        </p:blipFill>
        <p:spPr>
          <a:xfrm>
            <a:off x="4818400" y="2164575"/>
            <a:ext cx="3486140" cy="2918276"/>
          </a:xfrm>
          <a:prstGeom prst="rect">
            <a:avLst/>
          </a:prstGeom>
          <a:noFill/>
          <a:ln>
            <a:noFill/>
          </a:ln>
        </p:spPr>
      </p:pic>
      <p:sp>
        <p:nvSpPr>
          <p:cNvPr id="143" name="Google Shape;143;p21"/>
          <p:cNvSpPr txBox="1"/>
          <p:nvPr/>
        </p:nvSpPr>
        <p:spPr>
          <a:xfrm>
            <a:off x="309213" y="3755475"/>
            <a:ext cx="39489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200">
                <a:solidFill>
                  <a:schemeClr val="dk2"/>
                </a:solidFill>
              </a:rPr>
              <a:t>Trie pour afficher seulement le formulaire si le bouton radio est élevé et des check box sinon, ajout d'une photo avec un format imposé et ajout des données dans la bdd</a:t>
            </a:r>
            <a:endParaRPr>
              <a:solidFill>
                <a:schemeClr val="dk2"/>
              </a:solidFill>
              <a:latin typeface="Lato"/>
              <a:ea typeface="Lato"/>
              <a:cs typeface="Lato"/>
              <a:sym typeface="Lato"/>
            </a:endParaRPr>
          </a:p>
        </p:txBody>
      </p:sp>
      <p:sp>
        <p:nvSpPr>
          <p:cNvPr id="144" name="Google Shape;144;p21"/>
          <p:cNvSpPr/>
          <p:nvPr/>
        </p:nvSpPr>
        <p:spPr>
          <a:xfrm>
            <a:off x="4355675" y="4002250"/>
            <a:ext cx="365100" cy="2370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 name="Google Shape;145;p21"/>
          <p:cNvSpPr/>
          <p:nvPr/>
        </p:nvSpPr>
        <p:spPr>
          <a:xfrm rot="10797175">
            <a:off x="4632271" y="1524873"/>
            <a:ext cx="365100" cy="2370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